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69" r:id="rId3"/>
    <p:sldId id="270" r:id="rId4"/>
    <p:sldId id="283" r:id="rId5"/>
    <p:sldId id="286" r:id="rId6"/>
    <p:sldId id="287" r:id="rId7"/>
    <p:sldId id="288" r:id="rId8"/>
    <p:sldId id="289" r:id="rId9"/>
    <p:sldId id="290" r:id="rId10"/>
    <p:sldId id="292" r:id="rId11"/>
    <p:sldId id="310" r:id="rId12"/>
    <p:sldId id="274" r:id="rId13"/>
    <p:sldId id="298" r:id="rId14"/>
    <p:sldId id="303" r:id="rId15"/>
    <p:sldId id="304" r:id="rId16"/>
    <p:sldId id="306" r:id="rId17"/>
    <p:sldId id="305" r:id="rId18"/>
    <p:sldId id="307" r:id="rId19"/>
    <p:sldId id="275" r:id="rId20"/>
    <p:sldId id="272" r:id="rId21"/>
    <p:sldId id="308" r:id="rId22"/>
    <p:sldId id="309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Spada" initials="PS" lastIdx="1" clrIdx="0">
    <p:extLst>
      <p:ext uri="{19B8F6BF-5375-455C-9EA6-DF929625EA0E}">
        <p15:presenceInfo xmlns:p15="http://schemas.microsoft.com/office/powerpoint/2012/main" userId="c0649032570b3e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820"/>
    <a:srgbClr val="253F6B"/>
    <a:srgbClr val="002040"/>
    <a:srgbClr val="172F65"/>
    <a:srgbClr val="0C2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97" autoAdjust="0"/>
  </p:normalViewPr>
  <p:slideViewPr>
    <p:cSldViewPr snapToObjects="1">
      <p:cViewPr varScale="1">
        <p:scale>
          <a:sx n="79" d="100"/>
          <a:sy n="79" d="100"/>
        </p:scale>
        <p:origin x="924" y="78"/>
      </p:cViewPr>
      <p:guideLst>
        <p:guide orient="horz" pos="2160"/>
        <p:guide orient="horz" pos="1584"/>
        <p:guide orient="horz" pos="1296"/>
        <p:guide orient="horz" pos="1008"/>
        <p:guide orient="horz" pos="1440"/>
        <p:guide orient="horz" pos="1872"/>
        <p:guide orient="horz" pos="1728"/>
        <p:guide orient="horz" pos="1152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9600064-CEC9-4D62-9D9B-F794F206594F}" type="datetime1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6AA9DC-D10E-4DF1-8CB7-EB7B04461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46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file:///\\localhost\Users\anngoncalves\Desktop\UBC%20PPT%20Templates%20explore\UBC_Cliff_Tritone_annedit.jpg" TargetMode="External"/><Relationship Id="rId7" Type="http://schemas.openxmlformats.org/officeDocument/2006/relationships/image" Target="file:///\\localhost\Users\anngoncalves\Desktop\UBC%20PPT%20Templates%20explore\graphic%20objects\POM.pn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.png"/><Relationship Id="rId9" Type="http://schemas.openxmlformats.org/officeDocument/2006/relationships/image" Target="file:///\\localhost\Users\anngoncalves\Desktop\UBC%20PPT%20Templates%20explore\graphic%20objects\theUofBC.pn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FullSig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1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950913"/>
            <a:ext cx="9228138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7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278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6200" y="-3175"/>
            <a:ext cx="9220200" cy="686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FullSig.png" descr="/Users/anngoncalves/Desktop/UBC PPT Templates explore/graphic objects/FullSig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46313"/>
            <a:ext cx="71326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8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38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8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2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0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2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Divid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46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p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py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38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py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353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\\localhost\Users\anngoncalves\Desktop\UBC%20PPT%20Templates%20explore\graphic%20objects\shiel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\\localhost\Users\anngoncalves\Desktop\UBC%20PPT%20Templates%20explore\graphic%20objects\POM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 userDrawn="1"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3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14" r:link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16" r:link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Reflections on the pros and cons of modules, deployment mechanisms and development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7067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Paolo Spada</a:t>
            </a:r>
          </a:p>
          <a:p>
            <a:r>
              <a:rPr lang="en-US" dirty="0" smtClean="0"/>
              <a:t>Centre for the Study of Democratic Institutions</a:t>
            </a:r>
          </a:p>
          <a:p>
            <a:r>
              <a:rPr lang="en-US" dirty="0" smtClean="0"/>
              <a:t>Prepared for the PP conference June 12-14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365">
            <a:off x="5364088" y="3717032"/>
            <a:ext cx="2918441" cy="2645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91693"/>
            <a:ext cx="464451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Examples of increased 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791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854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a) Number </a:t>
            </a:r>
            <a:r>
              <a:rPr lang="en-US" dirty="0"/>
              <a:t>of questions (e.g., create a minimal core)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b) Type </a:t>
            </a:r>
            <a:r>
              <a:rPr lang="en-US" dirty="0"/>
              <a:t>of respondent (e.g., participant vs organizer vs other; academic expert vs academic non-expert; practice expert vs practice non-expert).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51922" y="3219657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en-US" dirty="0"/>
              <a:t>) Special topic (e.g., some researchers might be interested in exploring advanced psychometrics)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20533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d) Deployment method (e.g., single vs multiple)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94567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e) Primary research method (e.g., qualitative vs quantitative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45355" y="2974310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f) Famous </a:t>
            </a:r>
            <a:r>
              <a:rPr lang="en-US" dirty="0" smtClean="0"/>
              <a:t>methodologies </a:t>
            </a:r>
            <a:r>
              <a:rPr lang="en-US" dirty="0"/>
              <a:t>(e.g., PB, CA, DP, CJ, ICT)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0051" y="4171783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g) Mapping &amp; engagement purpose (e.g., yelp for democracy)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58" y="556920"/>
            <a:ext cx="6672322" cy="55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Examples of increased 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791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854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a) Number </a:t>
            </a:r>
            <a:r>
              <a:rPr lang="en-US" dirty="0"/>
              <a:t>of questions (e.g., create a minimal core)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b) Type </a:t>
            </a:r>
            <a:r>
              <a:rPr lang="en-US" dirty="0"/>
              <a:t>of respondent (e.g., participant vs organizer vs other; academic expert vs academic non-expert; practice expert vs practice non-expert).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51922" y="3219657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en-US" dirty="0"/>
              <a:t>) Special topic (e.g., some researchers might be interested in exploring advanced psychometrics)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20533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d) Deployment method (e.g., single vs multiple)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94567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e) Primary research method (e.g., qualitative vs quantitative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45355" y="2974310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f) Famous </a:t>
            </a:r>
            <a:r>
              <a:rPr lang="en-US" dirty="0" smtClean="0"/>
              <a:t>methodologies </a:t>
            </a:r>
            <a:r>
              <a:rPr lang="en-US" dirty="0"/>
              <a:t>(e.g., PB, CA, DP, CJ, ICT)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0051" y="4171783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g) Mapping &amp; engagement purpose (e.g., yelp for democracy)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37492" y="354259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h) Adapting to practitioners’ special interests (e.g., network development)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91" y="2164139"/>
            <a:ext cx="4202598" cy="23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PART II: how should we deliver the survey?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30829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48025"/>
            <a:ext cx="5410200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90234"/>
            <a:ext cx="3810000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6912"/>
            <a:ext cx="2297677" cy="17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census of common e-survey and expert surveys delivery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1988840"/>
            <a:ext cx="7562850" cy="4869160"/>
          </a:xfrm>
        </p:spPr>
        <p:txBody>
          <a:bodyPr>
            <a:normAutofit/>
          </a:bodyPr>
          <a:lstStyle/>
          <a:p>
            <a:pPr lvl="0"/>
            <a:endParaRPr lang="en-US" sz="2700" dirty="0" smtClean="0"/>
          </a:p>
          <a:p>
            <a:pPr lvl="0"/>
            <a:endParaRPr lang="en-US" sz="2200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3558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2) Closed, small/medium surveys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90085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/>
              <a:t>1) </a:t>
            </a:r>
            <a:r>
              <a:rPr lang="en-US" sz="1200" dirty="0" smtClean="0"/>
              <a:t>Open, small/medium surveys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435588" y="4213073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3) Closed, large surveys </a:t>
            </a:r>
            <a:r>
              <a:rPr lang="en-US" sz="1200" dirty="0"/>
              <a:t>(50 to 200 questions)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05463" y="3317225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4) Surveys embedded in an online participatory event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900858" y="4241221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6192013"/>
            <a:ext cx="828092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Census link: </a:t>
            </a:r>
            <a:r>
              <a:rPr lang="en-US" dirty="0"/>
              <a:t>https://goo.gl/fSkd83</a:t>
            </a:r>
          </a:p>
        </p:txBody>
      </p:sp>
    </p:spTree>
    <p:extLst>
      <p:ext uri="{BB962C8B-B14F-4D97-AF65-F5344CB8AC3E}">
        <p14:creationId xmlns:p14="http://schemas.microsoft.com/office/powerpoint/2010/main" val="13137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census of common e-survey and expert surveys delivery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1988840"/>
            <a:ext cx="7562850" cy="4869160"/>
          </a:xfrm>
        </p:spPr>
        <p:txBody>
          <a:bodyPr>
            <a:normAutofit/>
          </a:bodyPr>
          <a:lstStyle/>
          <a:p>
            <a:pPr lvl="0"/>
            <a:endParaRPr lang="en-US" sz="2700" dirty="0" smtClean="0"/>
          </a:p>
          <a:p>
            <a:pPr lvl="0"/>
            <a:endParaRPr lang="en-US" sz="2200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3558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2) Closed, small/medium surveys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90085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/>
              <a:t>1) </a:t>
            </a:r>
            <a:r>
              <a:rPr lang="en-US" sz="1200" dirty="0" smtClean="0"/>
              <a:t>Open, small/medium surveys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435588" y="4213073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3) Closed, large surveys </a:t>
            </a:r>
            <a:r>
              <a:rPr lang="en-US" sz="1200" dirty="0"/>
              <a:t>(50 to 200 questions)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05463" y="3317225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4) Surveys embedded in an online participatory event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900858" y="4241221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6192013"/>
            <a:ext cx="828092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Census link: </a:t>
            </a:r>
            <a:r>
              <a:rPr lang="en-US" dirty="0"/>
              <a:t>https://goo.gl/fSkd83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17979" y="2290429"/>
            <a:ext cx="5832648" cy="379691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1) </a:t>
            </a:r>
            <a:r>
              <a:rPr lang="en-US" dirty="0" smtClean="0"/>
              <a:t>Open, </a:t>
            </a:r>
            <a:r>
              <a:rPr lang="en-US" dirty="0"/>
              <a:t>small surveys</a:t>
            </a:r>
          </a:p>
          <a:p>
            <a:pPr lvl="0"/>
            <a:r>
              <a:rPr lang="en-US" dirty="0"/>
              <a:t>They are disseminated both via websites and via email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Given </a:t>
            </a:r>
            <a:r>
              <a:rPr lang="en-US" dirty="0"/>
              <a:t>the open nature of these surveys it is impossible to judge the </a:t>
            </a:r>
            <a:r>
              <a:rPr lang="en-US" dirty="0" smtClean="0"/>
              <a:t>potential target population and the answer </a:t>
            </a:r>
            <a:r>
              <a:rPr lang="en-US" dirty="0"/>
              <a:t>rate.</a:t>
            </a:r>
          </a:p>
        </p:txBody>
      </p:sp>
    </p:spTree>
    <p:extLst>
      <p:ext uri="{BB962C8B-B14F-4D97-AF65-F5344CB8AC3E}">
        <p14:creationId xmlns:p14="http://schemas.microsoft.com/office/powerpoint/2010/main" val="36181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census of common e-survey and expert surveys delivery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1988840"/>
            <a:ext cx="7562850" cy="4869160"/>
          </a:xfrm>
        </p:spPr>
        <p:txBody>
          <a:bodyPr>
            <a:normAutofit/>
          </a:bodyPr>
          <a:lstStyle/>
          <a:p>
            <a:pPr lvl="0"/>
            <a:endParaRPr lang="en-US" sz="2700" dirty="0" smtClean="0"/>
          </a:p>
          <a:p>
            <a:pPr lvl="0"/>
            <a:endParaRPr lang="en-US" sz="2200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3558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2) Closed, small/medium surveys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90085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/>
              <a:t>1) </a:t>
            </a:r>
            <a:r>
              <a:rPr lang="en-US" sz="1200" dirty="0" smtClean="0"/>
              <a:t>Open, small/medium surveys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435588" y="4213073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3) Closed, large surveys </a:t>
            </a:r>
            <a:r>
              <a:rPr lang="en-US" sz="1200" dirty="0"/>
              <a:t>(50 to 200 questions)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05463" y="3317225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4) Surveys embedded in an online participatory event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900858" y="4241221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6192013"/>
            <a:ext cx="828092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Census link: </a:t>
            </a:r>
            <a:r>
              <a:rPr lang="en-US" dirty="0"/>
              <a:t>https://goo.gl/fSkd83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533" y="2290429"/>
            <a:ext cx="5832648" cy="379691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2) Closed, </a:t>
            </a:r>
            <a:r>
              <a:rPr lang="en-US" dirty="0"/>
              <a:t>small surveys</a:t>
            </a:r>
          </a:p>
          <a:p>
            <a:pPr lvl="0"/>
            <a:r>
              <a:rPr lang="en-US" dirty="0"/>
              <a:t>The dissemination strategy is </a:t>
            </a:r>
            <a:r>
              <a:rPr lang="en-US" dirty="0" smtClean="0"/>
              <a:t>through mail-lists </a:t>
            </a:r>
            <a:r>
              <a:rPr lang="en-US" dirty="0"/>
              <a:t>or membership in an organization. </a:t>
            </a:r>
            <a:endParaRPr lang="en-US" dirty="0" smtClean="0"/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surveys tend to target </a:t>
            </a:r>
            <a:r>
              <a:rPr lang="en-US" dirty="0" smtClean="0"/>
              <a:t>large populations. </a:t>
            </a:r>
            <a:r>
              <a:rPr lang="en-US" dirty="0"/>
              <a:t>For example there was a survey on climate change that targeted the top 1% scholars in term of articles </a:t>
            </a:r>
            <a:r>
              <a:rPr lang="en-US" dirty="0" smtClean="0"/>
              <a:t>published. Answer rate varies.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census of common e-survey and expert surveys delivery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1988840"/>
            <a:ext cx="7562850" cy="4869160"/>
          </a:xfrm>
        </p:spPr>
        <p:txBody>
          <a:bodyPr>
            <a:normAutofit/>
          </a:bodyPr>
          <a:lstStyle/>
          <a:p>
            <a:pPr lvl="0"/>
            <a:endParaRPr lang="en-US" sz="2700" dirty="0" smtClean="0"/>
          </a:p>
          <a:p>
            <a:pPr lvl="0"/>
            <a:endParaRPr lang="en-US" sz="2200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3558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2) Closed, small/medium surveys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90085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/>
              <a:t>1) </a:t>
            </a:r>
            <a:r>
              <a:rPr lang="en-US" sz="1200" dirty="0" smtClean="0"/>
              <a:t>Open, small/medium surveys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435588" y="4213073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3) Closed, large surveys </a:t>
            </a:r>
            <a:r>
              <a:rPr lang="en-US" sz="1200" dirty="0"/>
              <a:t>(50 to 200 questions)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05463" y="3317225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4) Surveys embedded in an online participatory event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900858" y="4241221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6192013"/>
            <a:ext cx="828092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Census link: </a:t>
            </a:r>
            <a:r>
              <a:rPr lang="en-US" dirty="0"/>
              <a:t>https://goo.gl/fSkd83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0857" y="2109756"/>
            <a:ext cx="6812851" cy="5112568"/>
          </a:xfrm>
          <a:prstGeom prst="roundRect">
            <a:avLst/>
          </a:prstGeom>
          <a:solidFill>
            <a:srgbClr val="C848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2) </a:t>
            </a:r>
            <a:r>
              <a:rPr lang="en-US" dirty="0" smtClean="0"/>
              <a:t>Closed, </a:t>
            </a:r>
            <a:r>
              <a:rPr lang="en-US" dirty="0"/>
              <a:t>large surveys</a:t>
            </a:r>
          </a:p>
          <a:p>
            <a:r>
              <a:rPr lang="en-US" dirty="0"/>
              <a:t>The dissemination strategy is through personal contact or membership in an organization.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of these employ also various forms of horizontal interactions among the experts (Delphi method and similar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of these surveys contain more than 200 questions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what I can gather they target small (5 to 50</a:t>
            </a:r>
            <a:r>
              <a:rPr lang="en-US" dirty="0" smtClean="0"/>
              <a:t>) to medium (100 to 500) </a:t>
            </a:r>
            <a:r>
              <a:rPr lang="en-US" dirty="0"/>
              <a:t>sets of experts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census of common e-survey and expert surveys delivery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1988840"/>
            <a:ext cx="7562850" cy="4869160"/>
          </a:xfrm>
        </p:spPr>
        <p:txBody>
          <a:bodyPr>
            <a:normAutofit/>
          </a:bodyPr>
          <a:lstStyle/>
          <a:p>
            <a:pPr lvl="0"/>
            <a:endParaRPr lang="en-US" sz="2700" dirty="0" smtClean="0"/>
          </a:p>
          <a:p>
            <a:pPr lvl="0"/>
            <a:endParaRPr lang="en-US" sz="2200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3558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2) Closed, small/medium surveys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900858" y="2290429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/>
              <a:t>1) </a:t>
            </a:r>
            <a:r>
              <a:rPr lang="en-US" sz="1200" dirty="0" smtClean="0"/>
              <a:t>Open, small/medium surveys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435588" y="4213073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3) Closed, large surveys </a:t>
            </a:r>
            <a:r>
              <a:rPr lang="en-US" sz="1200" dirty="0"/>
              <a:t>(50 to 200 questions)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05463" y="3317225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/>
              <a:t>4) Surveys embedded in an online participatory event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900858" y="4241221"/>
            <a:ext cx="2016224" cy="17093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6192013"/>
            <a:ext cx="828092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Census link: </a:t>
            </a:r>
            <a:r>
              <a:rPr lang="en-US" dirty="0"/>
              <a:t>https://goo.gl/fSkd83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87415" y="2393230"/>
            <a:ext cx="5112569" cy="3744416"/>
          </a:xfrm>
          <a:prstGeom prst="roundRect">
            <a:avLst/>
          </a:prstGeom>
          <a:solidFill>
            <a:srgbClr val="C848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4) Surveys that are embedded in a real life online participatory event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answer rate varies, I </a:t>
            </a:r>
            <a:r>
              <a:rPr lang="en-US" dirty="0" smtClean="0"/>
              <a:t>implemented </a:t>
            </a:r>
            <a:r>
              <a:rPr lang="en-US" dirty="0"/>
              <a:t>one with 54% and 600 participants, but voting was tied to the survey, and one with 18% and </a:t>
            </a:r>
            <a:r>
              <a:rPr lang="en-US" dirty="0" smtClean="0"/>
              <a:t>200,000 </a:t>
            </a:r>
            <a:r>
              <a:rPr lang="en-US" dirty="0"/>
              <a:t>participants in which the survey was voluntary.</a:t>
            </a:r>
          </a:p>
        </p:txBody>
      </p:sp>
    </p:spTree>
    <p:extLst>
      <p:ext uri="{BB962C8B-B14F-4D97-AF65-F5344CB8AC3E}">
        <p14:creationId xmlns:p14="http://schemas.microsoft.com/office/powerpoint/2010/main" val="34863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ifferent survey deployment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3875070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A single channel of survey deployment is the classic system. Currently 1800 members, ~300 </a:t>
            </a:r>
            <a:r>
              <a:rPr lang="en-US" smtClean="0"/>
              <a:t>case writers.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2) A non-integrated multi-channel strategy uses multiple parallel methodologies of survey deployment.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3) An </a:t>
            </a:r>
            <a:r>
              <a:rPr lang="en-US" dirty="0" err="1" smtClean="0"/>
              <a:t>omni</a:t>
            </a:r>
            <a:r>
              <a:rPr lang="en-US" dirty="0" smtClean="0"/>
              <a:t>-channel or integrated multi-channel strategy is based on an integration set of information that creates a unique ID per respondent and allows to combine information from different channels. </a:t>
            </a:r>
          </a:p>
        </p:txBody>
      </p:sp>
    </p:spTree>
    <p:extLst>
      <p:ext uri="{BB962C8B-B14F-4D97-AF65-F5344CB8AC3E}">
        <p14:creationId xmlns:p14="http://schemas.microsoft.com/office/powerpoint/2010/main" val="36338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 III: how should we integrate the modules?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" y="2151743"/>
            <a:ext cx="3591892" cy="193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1" y="2814289"/>
            <a:ext cx="2798300" cy="4015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94" y="4945202"/>
            <a:ext cx="3574727" cy="1805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38" y="2290234"/>
            <a:ext cx="3261783" cy="2429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1" y="4287203"/>
            <a:ext cx="2400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challenge: can a survey fit them all?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33710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Large variety of processes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Global scale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3) Large variety of disciplines, approaches and research designs</a:t>
            </a:r>
          </a:p>
          <a:p>
            <a:endParaRPr lang="en-US" dirty="0"/>
          </a:p>
          <a:p>
            <a:r>
              <a:rPr lang="en-US" dirty="0" smtClean="0"/>
              <a:t>4) Different expertise and interests in the PP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Module Integration Approaches: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23511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Method A: big-bang integration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Collect all the possible questions in English from all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Identify together a global core and an initial set of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Translate them to local languages and ask partners to deploy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Collect feedback, and update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additional modules when the necessity arises and on the basis of partners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Module Integration Approaches: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23511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Method B: bottom-up integration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partners generate modules dedicated to their expertise and regions in their own language and then translate them to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short-run forego a global census, for more specialized regional and methodology specific censuses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later begin identifying common set of questions and synergies across regions and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 usually cite Gramsci at the end..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38030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…but given we got 2.5 million dollars to run this crazy project,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52500"/>
            <a:ext cx="62357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Can modules be the answers?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07118"/>
          </a:xfrm>
        </p:spPr>
        <p:txBody>
          <a:bodyPr/>
          <a:lstStyle/>
          <a:p>
            <a:r>
              <a:rPr lang="en-US" dirty="0" smtClean="0"/>
              <a:t>Trade-offs: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PROS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Inject flexibility and more specialization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 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 the creation of multiple products for different audiences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 for more experimentalism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 more occasions for synergy with partners’ interests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Reduce comparability across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Generate more complexity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Examples of increased 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791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854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a) Number </a:t>
            </a:r>
            <a:r>
              <a:rPr lang="en-US" dirty="0"/>
              <a:t>of questions (e.g., create a minimal core)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525102" cy="536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34339"/>
            <a:ext cx="4616096" cy="257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7" y="2151743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Examples of increased 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791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854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a) Number </a:t>
            </a:r>
            <a:r>
              <a:rPr lang="en-US" dirty="0"/>
              <a:t>of questions (e.g., create a minimal core)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b) Type </a:t>
            </a:r>
            <a:r>
              <a:rPr lang="en-US" dirty="0"/>
              <a:t>of respondent (e.g., participant vs organizer vs other; academic expert vs academic non-expert; practice expert vs practice non-expert).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8597"/>
            <a:ext cx="31432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Examples of increased 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791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854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a) Number </a:t>
            </a:r>
            <a:r>
              <a:rPr lang="en-US" dirty="0"/>
              <a:t>of questions (e.g., create a minimal core)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b) Type </a:t>
            </a:r>
            <a:r>
              <a:rPr lang="en-US" dirty="0"/>
              <a:t>of respondent (e.g., participant vs organizer vs other; academic expert vs academic non-expert; practice expert vs practice non-expert).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75656" y="2112021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en-US" dirty="0"/>
              <a:t>) Special topic (e.g., some researchers might be interested in exploring advanced psychometrics)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71" y="4214517"/>
            <a:ext cx="4513824" cy="24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Examples of increased 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791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854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a) Number </a:t>
            </a:r>
            <a:r>
              <a:rPr lang="en-US" dirty="0"/>
              <a:t>of questions (e.g., create a minimal core)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b) Type </a:t>
            </a:r>
            <a:r>
              <a:rPr lang="en-US" dirty="0"/>
              <a:t>of respondent (e.g., participant vs organizer vs other; academic expert vs academic non-expert; practice expert vs practice non-expert).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51922" y="3219657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en-US" dirty="0"/>
              <a:t>) Special topic (e.g., some researchers might be interested in exploring advanced psychometrics)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20533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d) Deployment method (e.g., single vs multiple)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80" y="5338618"/>
            <a:ext cx="512516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Examples of increased 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791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854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a) Number </a:t>
            </a:r>
            <a:r>
              <a:rPr lang="en-US" dirty="0"/>
              <a:t>of questions (e.g., create a minimal core)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b) Type </a:t>
            </a:r>
            <a:r>
              <a:rPr lang="en-US" dirty="0"/>
              <a:t>of respondent (e.g., participant vs organizer vs other; academic expert vs academic non-expert; practice expert vs practice non-expert).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51922" y="3219657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en-US" dirty="0"/>
              <a:t>) Special topic (e.g., some researchers might be interested in exploring advanced psychometrics)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20533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d) Deployment method (e.g., single vs multiple)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94567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e) Primary research method (e.g., qualitative vs quantitative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http://imgs.xkcd.com/comics/boyfri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49" y="4666192"/>
            <a:ext cx="7048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Examples of increased 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43791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854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a) Number </a:t>
            </a:r>
            <a:r>
              <a:rPr lang="en-US" dirty="0"/>
              <a:t>of questions (e.g., create a minimal core)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b) Type </a:t>
            </a:r>
            <a:r>
              <a:rPr lang="en-US" dirty="0"/>
              <a:t>of respondent (e.g., participant vs organizer vs other; academic expert vs academic non-expert; practice expert vs practice non-expert).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51922" y="3219657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en-US" dirty="0"/>
              <a:t>) Special topic (e.g., some researchers might be interested in exploring advanced psychometrics)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20533" y="2780928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d) Deployment method (e.g., single vs multiple)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94567" y="2290234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e) Primary research method (e.g., qualitative vs quantitative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45355" y="2974310"/>
            <a:ext cx="4392488" cy="2520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f) Famous </a:t>
            </a:r>
            <a:r>
              <a:rPr lang="en-US" dirty="0" smtClean="0"/>
              <a:t>methodologies </a:t>
            </a:r>
            <a:r>
              <a:rPr lang="en-US" dirty="0"/>
              <a:t>(e.g., PB, CA, DP, CJ, ICT)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46" y="59509"/>
            <a:ext cx="3548326" cy="2611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00" y="3355280"/>
            <a:ext cx="5245361" cy="3490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" y="2440660"/>
            <a:ext cx="8576934" cy="2858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991188"/>
            <a:ext cx="4057421" cy="58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1429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Verdana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Paolo Spada</cp:lastModifiedBy>
  <cp:revision>180</cp:revision>
  <cp:lastPrinted>2010-06-15T22:18:06Z</cp:lastPrinted>
  <dcterms:created xsi:type="dcterms:W3CDTF">2010-06-15T20:07:28Z</dcterms:created>
  <dcterms:modified xsi:type="dcterms:W3CDTF">2015-09-04T04:33:15Z</dcterms:modified>
</cp:coreProperties>
</file>